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1" name="Corey Wofford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1B844702-BF01-4CBA-A96A-05D5F1786D51}">
  <a:tblStyle styleId="{1B844702-BF01-4CBA-A96A-05D5F1786D51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 dt="2016-12-02T22:49:42.426">
    <p:pos x="6000" y="0"/>
    <p:text>Strava heat map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5.png"/><Relationship Id="rId13" Type="http://schemas.openxmlformats.org/officeDocument/2006/relationships/image" Target="../media/image16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6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pilotonline.com/news/local/environment/new-nonprofit-hopes-to-make-elizabeth-river-trail-glow-in/article_3353651c-4a07-5609-8d3a-6e2ff5486e30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92675"/>
            <a:ext cx="2454924" cy="245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200" y="219950"/>
            <a:ext cx="2419700" cy="24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3649" y="2647599"/>
            <a:ext cx="2419700" cy="24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87" y="2647600"/>
            <a:ext cx="2454925" cy="2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5210650" y="1412500"/>
            <a:ext cx="37359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It’s Pokemon Go meets Amazon Smile meets Mafia Wars.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0" y="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vision calls for </a:t>
            </a:r>
            <a:r>
              <a:rPr lang="en" sz="1800">
                <a:solidFill>
                  <a:srgbClr val="444444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charging stations</a:t>
            </a:r>
            <a:r>
              <a:rPr lang="en" sz="18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800">
                <a:solidFill>
                  <a:srgbClr val="444444"/>
                </a:solidFill>
                <a:highlight>
                  <a:srgbClr val="00FF00"/>
                </a:highlight>
                <a:latin typeface="Georgia"/>
                <a:ea typeface="Georgia"/>
                <a:cs typeface="Georgia"/>
                <a:sym typeface="Georgia"/>
              </a:rPr>
              <a:t>free Wi-Fi</a:t>
            </a:r>
            <a:r>
              <a:rPr lang="en" sz="18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800">
                <a:solidFill>
                  <a:srgbClr val="444444"/>
                </a:solidFill>
                <a:highlight>
                  <a:srgbClr val="00FFFF"/>
                </a:highlight>
                <a:latin typeface="Georgia"/>
                <a:ea typeface="Georgia"/>
                <a:cs typeface="Georgia"/>
                <a:sym typeface="Georgia"/>
              </a:rPr>
              <a:t>water fountains</a:t>
            </a:r>
            <a:r>
              <a:rPr lang="en" sz="18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800">
                <a:solidFill>
                  <a:srgbClr val="444444"/>
                </a:solidFill>
                <a:highlight>
                  <a:srgbClr val="E69138"/>
                </a:highlight>
                <a:latin typeface="Georgia"/>
                <a:ea typeface="Georgia"/>
                <a:cs typeface="Georgia"/>
                <a:sym typeface="Georgia"/>
              </a:rPr>
              <a:t>solar-powered lighting</a:t>
            </a:r>
            <a:r>
              <a:rPr lang="en" sz="18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800">
                <a:solidFill>
                  <a:srgbClr val="444444"/>
                </a:solidFill>
                <a:highlight>
                  <a:srgbClr val="FF00FF"/>
                </a:highlight>
                <a:latin typeface="Georgia"/>
                <a:ea typeface="Georgia"/>
                <a:cs typeface="Georgia"/>
                <a:sym typeface="Georgia"/>
              </a:rPr>
              <a:t>benches </a:t>
            </a:r>
            <a:r>
              <a:rPr lang="en" sz="18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" sz="1800">
                <a:solidFill>
                  <a:srgbClr val="444444"/>
                </a:solidFill>
                <a:highlight>
                  <a:srgbClr val="C27BA0"/>
                </a:highlight>
                <a:latin typeface="Georgia"/>
                <a:ea typeface="Georgia"/>
                <a:cs typeface="Georgia"/>
                <a:sym typeface="Georgia"/>
              </a:rPr>
              <a:t>public art</a:t>
            </a:r>
            <a:r>
              <a:rPr lang="en" sz="18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to make the trail more inviting.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/>
        </p:nvSpPr>
        <p:spPr>
          <a:xfrm>
            <a:off x="0" y="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Sure enough, when those behind the new foundation spoke Thursday to a group of business leaders, they said </a:t>
            </a:r>
            <a:r>
              <a:rPr lang="en" sz="1800">
                <a:solidFill>
                  <a:srgbClr val="444444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improving the trail will keep millennials in Norfolk</a:t>
            </a:r>
            <a:r>
              <a:rPr lang="en" sz="18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– </a:t>
            </a:r>
            <a:r>
              <a:rPr lang="en" sz="1800">
                <a:solidFill>
                  <a:srgbClr val="444444"/>
                </a:solidFill>
                <a:highlight>
                  <a:srgbClr val="00FF00"/>
                </a:highlight>
                <a:latin typeface="Georgia"/>
                <a:ea typeface="Georgia"/>
                <a:cs typeface="Georgia"/>
                <a:sym typeface="Georgia"/>
              </a:rPr>
              <a:t>and draw new ones</a:t>
            </a:r>
            <a:r>
              <a:rPr lang="en" sz="18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especially those in technology or creative fields.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Business candidates (7 pairs of similar businesses)</a:t>
            </a:r>
          </a:p>
        </p:txBody>
      </p:sp>
      <p:graphicFrame>
        <p:nvGraphicFramePr>
          <p:cNvPr id="141" name="Shape 141"/>
          <p:cNvGraphicFramePr/>
          <p:nvPr/>
        </p:nvGraphicFramePr>
        <p:xfrm>
          <a:off x="830850" y="146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{1B844702-BF01-4CBA-A96A-05D5F1786D51}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7344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Smartmouth Brewery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36.866322, -76.309673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Bold Mariner Brewery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36.875962, -76.305480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Vintage Kitchen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36.843186, -76.287802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Pagoda Restaurant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36.849767, -76.294772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Machismo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36.853324, -76.296426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Voila!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36.853137, -76.296210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Starbucks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36.886353, -76.306709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Chick-fil-A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36.886954, -76.306336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Sheraton Norfolk Waterside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36.843704, -76.289623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Norfolk Waterside Marriott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36.845554, -76.290969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Dockside Bar &amp; Grill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36.917298, -76.309400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Orapax Restaurant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36.867414, -76.308270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757 Crave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36.857492, -76.304048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Hummingbird Macaroons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36.852899, -76.296171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ERT zip codes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23504 23510 23507 23517 23508 23505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Beneficial Byproducts of the Game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6190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ERT publicity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Charity publicity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Community engagement - citizens and select businesses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Incentivize privately funded trail improvements and sponsorship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Player data mining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Foot traffic (trail usage)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Wifi coverage (vision goal #2)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Overall behavior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Spending habits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Targeted survey questions in-game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Amenity usage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Relative social cause importance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Advance field of game theory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Thought experiment on human behavior to drive sociological advance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Store history csv (1 file)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StoreName,lat,long,Jan14,Feb14,Mar14,Apr14,May14,Jun14,Jul14,Aug14,Sep14,Oct14,Nov14,Dec14,Jan15,Feb15,Mar15,Apr15,May15,Jun15,Jul15,Aug15,Sep15,Oct14,Nov14,Dec14,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Smartmouth Brewery,36.866322,-76.309673,Red,Blue,Red,Blue,Blue,Red,Blue,Blue,Red,Blue,Red,Blue,Red,Red,Blue,Blue,Blue,Blue,Red,Blue,Blue,Blue,Blue,Blue,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Bold Mariner Brewery,36.875962,-76.305480,Red,Blue,Red,Blue,Blue,Blue,Red,Red,Blue,Red,Red,Red,Red,Blue,Blue,Red,Blue,Blue,Blue,Blue,Blue,Red,Red,Red,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757 Crave,36.857492,-76.304048,Red,Blue,Red,Blue,Blue,Red,Red,Blue,Blue,Blue,Red,Blue,Blue,Blue,Blue,Red,Red,Red,Blue,Red,Red,Blue,Red,Blue,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Vintage Kitchen,36.843186,-76.287802,Red,Blue,Red,Blue,Red,Blue,Blue,Red,Blue,Red,Red,Blue,Red,Blue,Red,Red,Red,Red,Red,Red,Blue,Blue,Red,Red,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Pagoda Restaurant,36.849767,-76.294772,Red,Blue,Red,Blue,Blue,Red,Blue,Red,Red,Blue,Blue,Red,Blue,Blue,Blue,Blue,Blue,Red,Red,Blue,Blue,Blue,Red,Red,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Machismo,36.853324,-76.296426,Red,Blue,Red,Blue,Red,Blue,Blue,Red,Blue,Red,Red,Red,Red,Red,Red,Red,Blue,Blue,Red,Blue,Blue,Blue,Blue,Red,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Voila!,36.853137,-76.296210,Red,Blue,Red,Blue,Blue,Blue,Blue,Blue,Blue,Blue,Red,Blue,Red,Blue,Red,Red,Red,Blue,Blue,Blue,Blue,Blue,Blue,Blue,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Starbucks,36.886353,-76.306709,Red,Blue,Red,Blue,Red,Red,Blue,Blue,Blue,Blue,Red,Red,Blue,Red,Blue,Red,Blue,Red,Blue,Red,Blue,Red,Red,Blue,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Chick-fil-A,36.886954,-76.306336,Red,Blue,Red,Blue,Red,Blue,Blue,Blue,Blue,Blue,Red,Blue,Red,Red,Red,Red,Red,Blue,Red,Blue,Blue,Red,Blue,Blue,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Sheraton Norfolk Waterside,36.843704,-76.289623,Red,Blue,Red,Blue,Blue,Blue,Blue,Blue,Blue,Red,Blue,Red,Red,Red,Blue,Red,Red,Blue,Red,Red,Blue,Red,Red,Red,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Dockside Bar &amp; Grill,36.917298,-76.309400,Red,Blue,Red,Blue,Red,Blue,Red,Blue,Red,Red,Red,Blue,Blue,Red,Red,Blue,Red,Red,Red,Blue,Red,Red,Blue,Red,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Orapax Restaurant,36.867414,-76.308270,Red,Blue,Red,Blue,Blue,Blue,Blue,Red,Red,Blue,Red,Blue,Blue,Blue,Blue,Red,Blue,Red,Blue,Red,Blue,Red,Red,Red,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Hummingbird Macaroons,36.852899,-76.296171,Red,Blue,Red,Blue,Red,Blue,Red,Red,Blue,Blue,Blue,Blue,Red,Red,Blue,Red,Blue,Blue,Blue,Blue,Blue,Blue,Blue,Blue,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Norfolk Waterside Marriott,36.845554,-76.290969,Red,Blue,Red,Blue,Blue,Blue,Red,Blue,Blue,Red,Red,Red,Red,Blue,Blue,Red,Blue,Blue,Red,Red,Red,Blue,Blue,Blue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00" y="-11300"/>
            <a:ext cx="7227781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778" y="4544887"/>
            <a:ext cx="740413" cy="15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7949" y="3967915"/>
            <a:ext cx="339220" cy="146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6854" y="3188291"/>
            <a:ext cx="619729" cy="16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7049" y="25960"/>
            <a:ext cx="626252" cy="19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1624" y="4263744"/>
            <a:ext cx="805647" cy="19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61123" y="4561818"/>
            <a:ext cx="1033969" cy="173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44599" y="1800685"/>
            <a:ext cx="335958" cy="15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18949" y="2009073"/>
            <a:ext cx="342481" cy="173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20724" y="4226336"/>
            <a:ext cx="358790" cy="13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67149" y="4403234"/>
            <a:ext cx="499625" cy="13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94149" y="4769185"/>
            <a:ext cx="499624" cy="177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26528" y="3323384"/>
            <a:ext cx="652346" cy="136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391603" y="2861447"/>
            <a:ext cx="773030" cy="182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95250"/>
            <a:ext cx="4800600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015" y="0"/>
            <a:ext cx="333036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7661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16" y="0"/>
            <a:ext cx="82959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0" y="0"/>
            <a:ext cx="415534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671" y="15240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3671" y="17335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4821" y="15240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4821" y="17335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63671" y="3314700"/>
            <a:ext cx="14287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4421" y="3355250"/>
            <a:ext cx="1975757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384" y="0"/>
            <a:ext cx="76012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88" y="0"/>
            <a:ext cx="858442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0" y="0"/>
            <a:ext cx="9144000" cy="300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Vice Mayor Theresa Whibley, who will be on the new foundation’s board, said </a:t>
            </a: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surveys have shown that few residents know the trail exists</a:t>
            </a:r>
            <a:r>
              <a:rPr lang="en" sz="18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 Parts of it run through neighborhood streets or major thoroughfares, so people might have ridden it without even knowing.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0" y="3649500"/>
            <a:ext cx="86235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Pilot story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